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BACE8-886D-4B91-AC4D-64D3D3E9360A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42169-A61B-46DF-B48C-09CF2CDDB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782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BACE8-886D-4B91-AC4D-64D3D3E9360A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42169-A61B-46DF-B48C-09CF2CDDB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588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BACE8-886D-4B91-AC4D-64D3D3E9360A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42169-A61B-46DF-B48C-09CF2CDDB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945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BACE8-886D-4B91-AC4D-64D3D3E9360A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42169-A61B-46DF-B48C-09CF2CDDB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8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BACE8-886D-4B91-AC4D-64D3D3E9360A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42169-A61B-46DF-B48C-09CF2CDDB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697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BACE8-886D-4B91-AC4D-64D3D3E9360A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42169-A61B-46DF-B48C-09CF2CDDB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270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BACE8-886D-4B91-AC4D-64D3D3E9360A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42169-A61B-46DF-B48C-09CF2CDDB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527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BACE8-886D-4B91-AC4D-64D3D3E9360A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42169-A61B-46DF-B48C-09CF2CDDB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16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BACE8-886D-4B91-AC4D-64D3D3E9360A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42169-A61B-46DF-B48C-09CF2CDDB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043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BACE8-886D-4B91-AC4D-64D3D3E9360A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42169-A61B-46DF-B48C-09CF2CDDB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568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BACE8-886D-4B91-AC4D-64D3D3E9360A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42169-A61B-46DF-B48C-09CF2CDDB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154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BACE8-886D-4B91-AC4D-64D3D3E9360A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42169-A61B-46DF-B48C-09CF2CDDB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75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increasing interconnectedness politically, economically, and culturally across space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GLOBALIZATION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530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Places we travel to routinely and are familiar with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86200"/>
            <a:ext cx="8229600" cy="2239963"/>
          </a:xfrm>
        </p:spPr>
        <p:txBody>
          <a:bodyPr/>
          <a:lstStyle/>
          <a:p>
            <a:pPr algn="ctr"/>
            <a:r>
              <a:rPr lang="en-US" dirty="0"/>
              <a:t>ACTIVITY SPACE</a:t>
            </a:r>
          </a:p>
        </p:txBody>
      </p:sp>
    </p:spTree>
    <p:extLst>
      <p:ext uri="{BB962C8B-B14F-4D97-AF65-F5344CB8AC3E}">
        <p14:creationId xmlns:p14="http://schemas.microsoft.com/office/powerpoint/2010/main" val="4080599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this area is marked by a certain degree of homogeneity in one or more ways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/>
              <a:t>FORMAL REGION</a:t>
            </a:r>
          </a:p>
        </p:txBody>
      </p:sp>
    </p:spTree>
    <p:extLst>
      <p:ext uri="{BB962C8B-B14F-4D97-AF65-F5344CB8AC3E}">
        <p14:creationId xmlns:p14="http://schemas.microsoft.com/office/powerpoint/2010/main" val="2996820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 fontScale="90000"/>
          </a:bodyPr>
          <a:lstStyle/>
          <a:p>
            <a:r>
              <a:rPr lang="en-US" dirty="0"/>
              <a:t>this area is defined by the particular set of activities or interactions that occur within 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/>
          <a:lstStyle/>
          <a:p>
            <a:pPr algn="ctr"/>
            <a:r>
              <a:rPr lang="en-US" dirty="0"/>
              <a:t>FUNCTIONAL REGION</a:t>
            </a:r>
          </a:p>
        </p:txBody>
      </p:sp>
    </p:spTree>
    <p:extLst>
      <p:ext uri="{BB962C8B-B14F-4D97-AF65-F5344CB8AC3E}">
        <p14:creationId xmlns:p14="http://schemas.microsoft.com/office/powerpoint/2010/main" val="4255071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16162"/>
          </a:xfrm>
        </p:spPr>
        <p:txBody>
          <a:bodyPr>
            <a:noAutofit/>
          </a:bodyPr>
          <a:lstStyle/>
          <a:p>
            <a:r>
              <a:rPr lang="en-US" sz="3600" dirty="0"/>
              <a:t>This area reflects feelings and images, of a place. Shows the way people view space, assign their loyalties and interpret their world. “Little Italy”, “Chinatown” “The South.”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620963"/>
          </a:xfrm>
        </p:spPr>
        <p:txBody>
          <a:bodyPr/>
          <a:lstStyle/>
          <a:p>
            <a:pPr algn="ctr"/>
            <a:r>
              <a:rPr lang="en-US" dirty="0"/>
              <a:t>PERCEPTUAL REGION</a:t>
            </a:r>
          </a:p>
        </p:txBody>
      </p:sp>
    </p:spTree>
    <p:extLst>
      <p:ext uri="{BB962C8B-B14F-4D97-AF65-F5344CB8AC3E}">
        <p14:creationId xmlns:p14="http://schemas.microsoft.com/office/powerpoint/2010/main" val="3006829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term that describes the way of life of a large group of people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/>
          <a:lstStyle/>
          <a:p>
            <a:pPr algn="ctr"/>
            <a:r>
              <a:rPr lang="en-US" dirty="0" smtClean="0"/>
              <a:t>CULTURE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22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related set of cultural traits, such as prevailing dress codes or eating utensils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/>
          <a:lstStyle/>
          <a:p>
            <a:pPr algn="ctr"/>
            <a:r>
              <a:rPr lang="en-US" dirty="0" smtClean="0"/>
              <a:t>CULTURE COMPLEX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589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 area where cultural traits develop and from which the traits diffuse (spread out).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/>
          <a:lstStyle/>
          <a:p>
            <a:pPr algn="ctr"/>
            <a:r>
              <a:rPr lang="en-US" dirty="0" smtClean="0"/>
              <a:t>CULTURAL HEARTH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640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term for a trait with many hearths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INDEPENDENT INVENTION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430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>
            <a:normAutofit fontScale="90000"/>
          </a:bodyPr>
          <a:lstStyle/>
          <a:p>
            <a:r>
              <a:rPr lang="en-US" dirty="0"/>
              <a:t> The process of spreading an idea or innovation (an improvement) from its hearth to other places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306763"/>
          </a:xfrm>
        </p:spPr>
        <p:txBody>
          <a:bodyPr/>
          <a:lstStyle/>
          <a:p>
            <a:pPr algn="ctr"/>
            <a:r>
              <a:rPr lang="en-US" dirty="0" smtClean="0"/>
              <a:t>CULTURAL DIFFUSION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253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 fontScale="90000"/>
          </a:bodyPr>
          <a:lstStyle/>
          <a:p>
            <a:r>
              <a:rPr lang="en-US" dirty="0"/>
              <a:t>the declining degree of acceptance of an idea with the increasing time and distance from its hearth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/>
          <a:lstStyle/>
          <a:p>
            <a:pPr algn="ctr"/>
            <a:r>
              <a:rPr lang="en-US" dirty="0" smtClean="0"/>
              <a:t>TIME DISTANCE DECAY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740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78162"/>
          </a:xfrm>
        </p:spPr>
        <p:txBody>
          <a:bodyPr/>
          <a:lstStyle/>
          <a:p>
            <a:r>
              <a:rPr lang="en-US" dirty="0"/>
              <a:t>Observing variations in geographic phenomena across space.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33800"/>
            <a:ext cx="8229600" cy="2392363"/>
          </a:xfrm>
        </p:spPr>
        <p:txBody>
          <a:bodyPr/>
          <a:lstStyle/>
          <a:p>
            <a:pPr algn="ctr"/>
            <a:r>
              <a:rPr lang="en-US" dirty="0"/>
              <a:t>SPATIAL PERSPECTIVE</a:t>
            </a:r>
          </a:p>
        </p:txBody>
      </p:sp>
    </p:spTree>
    <p:extLst>
      <p:ext uri="{BB962C8B-B14F-4D97-AF65-F5344CB8AC3E}">
        <p14:creationId xmlns:p14="http://schemas.microsoft.com/office/powerpoint/2010/main" val="4012611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7562"/>
          </a:xfrm>
        </p:spPr>
        <p:txBody>
          <a:bodyPr>
            <a:normAutofit fontScale="90000"/>
          </a:bodyPr>
          <a:lstStyle/>
          <a:p>
            <a:r>
              <a:rPr lang="en-US" dirty="0"/>
              <a:t>The process of spreading an idea or innovation (an improvement) from its hearth to other places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24200"/>
            <a:ext cx="8229600" cy="3001963"/>
          </a:xfrm>
        </p:spPr>
        <p:txBody>
          <a:bodyPr/>
          <a:lstStyle/>
          <a:p>
            <a:pPr algn="ctr"/>
            <a:r>
              <a:rPr lang="en-US" dirty="0" smtClean="0"/>
              <a:t>EXPANSION DIFFUSION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749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39962"/>
          </a:xfrm>
        </p:spPr>
        <p:txBody>
          <a:bodyPr/>
          <a:lstStyle/>
          <a:p>
            <a:r>
              <a:rPr lang="en-US" dirty="0"/>
              <a:t>a form of expansion in which nearly all neighboring or bordering individuals are affected.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52800"/>
            <a:ext cx="8229600" cy="2773363"/>
          </a:xfrm>
        </p:spPr>
        <p:txBody>
          <a:bodyPr/>
          <a:lstStyle/>
          <a:p>
            <a:pPr algn="ctr"/>
            <a:r>
              <a:rPr lang="en-US" dirty="0"/>
              <a:t>CONTAGIOUS DIFFUSION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981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7562"/>
          </a:xfrm>
        </p:spPr>
        <p:txBody>
          <a:bodyPr>
            <a:normAutofit fontScale="90000"/>
          </a:bodyPr>
          <a:lstStyle/>
          <a:p>
            <a:r>
              <a:rPr lang="en-US" dirty="0"/>
              <a:t>a pattern of expansion in which only a segment of the population adopts what is being diffused.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306763"/>
          </a:xfrm>
        </p:spPr>
        <p:txBody>
          <a:bodyPr/>
          <a:lstStyle/>
          <a:p>
            <a:pPr algn="ctr"/>
            <a:r>
              <a:rPr lang="en-US" dirty="0"/>
              <a:t>HIERARCHICAL DIFFUSION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725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97162"/>
          </a:xfrm>
        </p:spPr>
        <p:txBody>
          <a:bodyPr>
            <a:normAutofit fontScale="90000"/>
          </a:bodyPr>
          <a:lstStyle/>
          <a:p>
            <a:r>
              <a:rPr lang="en-US" dirty="0"/>
              <a:t>A form of diffusion in which the idea or product is </a:t>
            </a:r>
            <a:r>
              <a:rPr lang="en-US" b="1" dirty="0"/>
              <a:t>not</a:t>
            </a:r>
            <a:r>
              <a:rPr lang="en-US" dirty="0"/>
              <a:t> directly adopted by the receiving population.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620963"/>
          </a:xfrm>
        </p:spPr>
        <p:txBody>
          <a:bodyPr/>
          <a:lstStyle/>
          <a:p>
            <a:pPr algn="ctr"/>
            <a:r>
              <a:rPr lang="en-US" dirty="0"/>
              <a:t>STIMULUS DIFFUSION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59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44762"/>
          </a:xfrm>
        </p:spPr>
        <p:txBody>
          <a:bodyPr/>
          <a:lstStyle/>
          <a:p>
            <a:r>
              <a:rPr lang="en-US" dirty="0"/>
              <a:t>involves the actual movement of individuals and occurs most frequently through migration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86200"/>
            <a:ext cx="8229600" cy="2239963"/>
          </a:xfrm>
        </p:spPr>
        <p:txBody>
          <a:bodyPr/>
          <a:lstStyle/>
          <a:p>
            <a:pPr algn="ctr"/>
            <a:r>
              <a:rPr lang="en-US" dirty="0" smtClean="0"/>
              <a:t>RELOCATION DIFFUSION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787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63762"/>
          </a:xfrm>
        </p:spPr>
        <p:txBody>
          <a:bodyPr>
            <a:normAutofit fontScale="90000"/>
          </a:bodyPr>
          <a:lstStyle/>
          <a:p>
            <a:r>
              <a:rPr lang="en-US" dirty="0"/>
              <a:t> a view that the natural environment has a controlling influence over various aspects of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76600"/>
            <a:ext cx="8229600" cy="2849563"/>
          </a:xfrm>
        </p:spPr>
        <p:txBody>
          <a:bodyPr/>
          <a:lstStyle/>
          <a:p>
            <a:r>
              <a:rPr lang="en-US" dirty="0"/>
              <a:t>ENVIRONMENTAL DETERMINSM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616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73362"/>
          </a:xfrm>
        </p:spPr>
        <p:txBody>
          <a:bodyPr>
            <a:normAutofit fontScale="90000"/>
          </a:bodyPr>
          <a:lstStyle/>
          <a:p>
            <a:r>
              <a:rPr lang="en-US" dirty="0"/>
              <a:t>theory that states human decision making, not the environment is the crucial factor in cultural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581400"/>
            <a:ext cx="8229600" cy="2544763"/>
          </a:xfrm>
        </p:spPr>
        <p:txBody>
          <a:bodyPr/>
          <a:lstStyle/>
          <a:p>
            <a:r>
              <a:rPr lang="en-US" dirty="0"/>
              <a:t>POSSIBLISM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247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/>
          <a:lstStyle/>
          <a:p>
            <a:r>
              <a:rPr lang="en-US" dirty="0"/>
              <a:t>the reciprocal relationship between the environment and humans.  Negative and positive affects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2925763"/>
          </a:xfrm>
        </p:spPr>
        <p:txBody>
          <a:bodyPr/>
          <a:lstStyle/>
          <a:p>
            <a:pPr algn="ctr"/>
            <a:r>
              <a:rPr lang="en-US" dirty="0"/>
              <a:t>HUMAN-ENVIRONMENTAL INTERACTION</a:t>
            </a:r>
          </a:p>
        </p:txBody>
      </p:sp>
    </p:spTree>
    <p:extLst>
      <p:ext uri="{BB962C8B-B14F-4D97-AF65-F5344CB8AC3E}">
        <p14:creationId xmlns:p14="http://schemas.microsoft.com/office/powerpoint/2010/main" val="2239990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92362"/>
          </a:xfrm>
        </p:spPr>
        <p:txBody>
          <a:bodyPr/>
          <a:lstStyle/>
          <a:p>
            <a:r>
              <a:rPr lang="en-US" dirty="0"/>
              <a:t>An area on the Earth’s surface that is defined by certain unifying characteristics.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76600"/>
            <a:ext cx="8229600" cy="2849563"/>
          </a:xfrm>
        </p:spPr>
        <p:txBody>
          <a:bodyPr/>
          <a:lstStyle/>
          <a:p>
            <a:pPr algn="ctr"/>
            <a:r>
              <a:rPr lang="en-US" dirty="0"/>
              <a:t>REGION</a:t>
            </a:r>
          </a:p>
        </p:txBody>
      </p:sp>
    </p:spTree>
    <p:extLst>
      <p:ext uri="{BB962C8B-B14F-4D97-AF65-F5344CB8AC3E}">
        <p14:creationId xmlns:p14="http://schemas.microsoft.com/office/powerpoint/2010/main" val="2794174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92362"/>
          </a:xfrm>
        </p:spPr>
        <p:txBody>
          <a:bodyPr>
            <a:normAutofit fontScale="90000"/>
          </a:bodyPr>
          <a:lstStyle/>
          <a:p>
            <a:r>
              <a:rPr lang="en-US" dirty="0"/>
              <a:t>the distinctive and distinguishing physical and human characteristics of locations and landscapes on Earth.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76600"/>
            <a:ext cx="8229600" cy="2849563"/>
          </a:xfrm>
        </p:spPr>
        <p:txBody>
          <a:bodyPr/>
          <a:lstStyle/>
          <a:p>
            <a:pPr algn="ctr"/>
            <a:r>
              <a:rPr lang="en-US" dirty="0"/>
              <a:t>PLACE</a:t>
            </a:r>
          </a:p>
        </p:txBody>
      </p:sp>
    </p:spTree>
    <p:extLst>
      <p:ext uri="{BB962C8B-B14F-4D97-AF65-F5344CB8AC3E}">
        <p14:creationId xmlns:p14="http://schemas.microsoft.com/office/powerpoint/2010/main" val="1950730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/>
          <a:lstStyle/>
          <a:p>
            <a:r>
              <a:rPr lang="en-US" dirty="0"/>
              <a:t>the visible imprint of human activity and culture on the earth’s surface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0"/>
            <a:ext cx="8229600" cy="2316163"/>
          </a:xfrm>
        </p:spPr>
        <p:txBody>
          <a:bodyPr/>
          <a:lstStyle/>
          <a:p>
            <a:pPr algn="ctr"/>
            <a:r>
              <a:rPr lang="en-US" dirty="0"/>
              <a:t>CULTURAL LANDSCAPE</a:t>
            </a:r>
          </a:p>
        </p:txBody>
      </p:sp>
    </p:spTree>
    <p:extLst>
      <p:ext uri="{BB962C8B-B14F-4D97-AF65-F5344CB8AC3E}">
        <p14:creationId xmlns:p14="http://schemas.microsoft.com/office/powerpoint/2010/main" val="1257425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44762"/>
          </a:xfrm>
        </p:spPr>
        <p:txBody>
          <a:bodyPr>
            <a:normAutofit fontScale="90000"/>
          </a:bodyPr>
          <a:lstStyle/>
          <a:p>
            <a:r>
              <a:rPr lang="en-US" dirty="0"/>
              <a:t>the notion that successive societies leave their cultural imprints on a place, each contribution to the cumulative cultural landscape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33800"/>
            <a:ext cx="8229600" cy="2392363"/>
          </a:xfrm>
        </p:spPr>
        <p:txBody>
          <a:bodyPr/>
          <a:lstStyle/>
          <a:p>
            <a:pPr algn="ctr"/>
            <a:r>
              <a:rPr lang="en-US" dirty="0"/>
              <a:t>SEQUENT OCCUPANCE</a:t>
            </a:r>
          </a:p>
        </p:txBody>
      </p:sp>
    </p:spTree>
    <p:extLst>
      <p:ext uri="{BB962C8B-B14F-4D97-AF65-F5344CB8AC3E}">
        <p14:creationId xmlns:p14="http://schemas.microsoft.com/office/powerpoint/2010/main" val="3328106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68562"/>
          </a:xfrm>
        </p:spPr>
        <p:txBody>
          <a:bodyPr>
            <a:normAutofit fontScale="90000"/>
          </a:bodyPr>
          <a:lstStyle/>
          <a:p>
            <a:r>
              <a:rPr lang="en-US" dirty="0"/>
              <a:t>The study of the relationship between cultures, people, places, and patterns in human spatial interaction on the earth.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3078163"/>
          </a:xfrm>
        </p:spPr>
        <p:txBody>
          <a:bodyPr/>
          <a:lstStyle/>
          <a:p>
            <a:pPr algn="ctr"/>
            <a:r>
              <a:rPr lang="en-US" dirty="0"/>
              <a:t>MOVEMENT</a:t>
            </a:r>
          </a:p>
        </p:txBody>
      </p:sp>
    </p:spTree>
    <p:extLst>
      <p:ext uri="{BB962C8B-B14F-4D97-AF65-F5344CB8AC3E}">
        <p14:creationId xmlns:p14="http://schemas.microsoft.com/office/powerpoint/2010/main" val="2805474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73362"/>
          </a:xfrm>
        </p:spPr>
        <p:txBody>
          <a:bodyPr>
            <a:normAutofit fontScale="90000"/>
          </a:bodyPr>
          <a:lstStyle/>
          <a:p>
            <a:r>
              <a:rPr lang="en-US" dirty="0"/>
              <a:t>The interaction that occurs between and among places.  It refers to the many ways - by land, by water, even by technology – that places are connected.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62400"/>
            <a:ext cx="8229600" cy="2163763"/>
          </a:xfrm>
        </p:spPr>
        <p:txBody>
          <a:bodyPr/>
          <a:lstStyle/>
          <a:p>
            <a:pPr algn="ctr"/>
            <a:r>
              <a:rPr lang="en-US" dirty="0"/>
              <a:t>RELATIVE LOCATION</a:t>
            </a:r>
          </a:p>
        </p:txBody>
      </p:sp>
    </p:spTree>
    <p:extLst>
      <p:ext uri="{BB962C8B-B14F-4D97-AF65-F5344CB8AC3E}">
        <p14:creationId xmlns:p14="http://schemas.microsoft.com/office/powerpoint/2010/main" val="1222386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473</Words>
  <Application>Microsoft Office PowerPoint</Application>
  <PresentationFormat>On-screen Show (4:3)</PresentationFormat>
  <Paragraphs>52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increasing interconnectedness politically, economically, and culturally across space</vt:lpstr>
      <vt:lpstr>Observing variations in geographic phenomena across space.</vt:lpstr>
      <vt:lpstr>the reciprocal relationship between the environment and humans.  Negative and positive affects</vt:lpstr>
      <vt:lpstr>An area on the Earth’s surface that is defined by certain unifying characteristics.</vt:lpstr>
      <vt:lpstr>the distinctive and distinguishing physical and human characteristics of locations and landscapes on Earth. </vt:lpstr>
      <vt:lpstr>the visible imprint of human activity and culture on the earth’s surface</vt:lpstr>
      <vt:lpstr>the notion that successive societies leave their cultural imprints on a place, each contribution to the cumulative cultural landscape</vt:lpstr>
      <vt:lpstr>The study of the relationship between cultures, people, places, and patterns in human spatial interaction on the earth.</vt:lpstr>
      <vt:lpstr>The interaction that occurs between and among places.  It refers to the many ways - by land, by water, even by technology – that places are connected.</vt:lpstr>
      <vt:lpstr>Places we travel to routinely and are familiar with</vt:lpstr>
      <vt:lpstr>this area is marked by a certain degree of homogeneity in one or more ways</vt:lpstr>
      <vt:lpstr>this area is defined by the particular set of activities or interactions that occur within it</vt:lpstr>
      <vt:lpstr>This area reflects feelings and images, of a place. Shows the way people view space, assign their loyalties and interpret their world. “Little Italy”, “Chinatown” “The South.”</vt:lpstr>
      <vt:lpstr>a term that describes the way of life of a large group of people</vt:lpstr>
      <vt:lpstr>A related set of cultural traits, such as prevailing dress codes or eating utensils</vt:lpstr>
      <vt:lpstr>an area where cultural traits develop and from which the traits diffuse (spread out).</vt:lpstr>
      <vt:lpstr>A term for a trait with many hearths</vt:lpstr>
      <vt:lpstr> The process of spreading an idea or innovation (an improvement) from its hearth to other places</vt:lpstr>
      <vt:lpstr>the declining degree of acceptance of an idea with the increasing time and distance from its hearth</vt:lpstr>
      <vt:lpstr>The process of spreading an idea or innovation (an improvement) from its hearth to other places</vt:lpstr>
      <vt:lpstr>a form of expansion in which nearly all neighboring or bordering individuals are affected. </vt:lpstr>
      <vt:lpstr>a pattern of expansion in which only a segment of the population adopts what is being diffused.</vt:lpstr>
      <vt:lpstr>A form of diffusion in which the idea or product is not directly adopted by the receiving population. </vt:lpstr>
      <vt:lpstr>involves the actual movement of individuals and occurs most frequently through migration</vt:lpstr>
      <vt:lpstr> a view that the natural environment has a controlling influence over various aspects of life</vt:lpstr>
      <vt:lpstr>theory that states human decision making, not the environment is the crucial factor in cultural development</vt:lpstr>
    </vt:vector>
  </TitlesOfParts>
  <Company>ESC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increasing interconnectedness politically, economically, and culturally across space</dc:title>
  <dc:creator>ESC</dc:creator>
  <cp:lastModifiedBy>ESC</cp:lastModifiedBy>
  <cp:revision>6</cp:revision>
  <dcterms:created xsi:type="dcterms:W3CDTF">2014-01-15T14:30:52Z</dcterms:created>
  <dcterms:modified xsi:type="dcterms:W3CDTF">2014-01-22T18:09:14Z</dcterms:modified>
</cp:coreProperties>
</file>