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4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6" r:id="rId42"/>
    <p:sldId id="309" r:id="rId43"/>
    <p:sldId id="310" r:id="rId44"/>
    <p:sldId id="311" r:id="rId45"/>
    <p:sldId id="312" r:id="rId46"/>
    <p:sldId id="313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63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1436" y="2091262"/>
            <a:ext cx="9068586" cy="2590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Chapter parts of 4, 5 and 7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570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Behavior that violates significant social norms.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Deviance</a:t>
            </a:r>
          </a:p>
        </p:txBody>
      </p:sp>
    </p:spTree>
    <p:extLst>
      <p:ext uri="{BB962C8B-B14F-4D97-AF65-F5344CB8AC3E}">
        <p14:creationId xmlns:p14="http://schemas.microsoft.com/office/powerpoint/2010/main" val="271284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Creator of the concept of Anomie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Robert K. Merton</a:t>
            </a:r>
          </a:p>
        </p:txBody>
      </p:sp>
    </p:spTree>
    <p:extLst>
      <p:ext uri="{BB962C8B-B14F-4D97-AF65-F5344CB8AC3E}">
        <p14:creationId xmlns:p14="http://schemas.microsoft.com/office/powerpoint/2010/main" val="127816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5837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Results in the individual being labeled as deviant and accepts the label as true.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54911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Secondary deviance</a:t>
            </a:r>
          </a:p>
        </p:txBody>
      </p:sp>
    </p:spTree>
    <p:extLst>
      <p:ext uri="{BB962C8B-B14F-4D97-AF65-F5344CB8AC3E}">
        <p14:creationId xmlns:p14="http://schemas.microsoft.com/office/powerpoint/2010/main" val="30947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08337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These theorists look at the social ties that are integrated into a society, and the stronger the society is the less acts of deviance there are.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383279"/>
            <a:ext cx="10058400" cy="327461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Control theorist</a:t>
            </a:r>
          </a:p>
        </p:txBody>
      </p:sp>
    </p:spTree>
    <p:extLst>
      <p:ext uri="{BB962C8B-B14F-4D97-AF65-F5344CB8AC3E}">
        <p14:creationId xmlns:p14="http://schemas.microsoft.com/office/powerpoint/2010/main" val="35055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This theory explains that deviance is a learned behavior through socialization.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77886"/>
            <a:ext cx="10058400" cy="335715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Cultural transmission theory </a:t>
            </a:r>
          </a:p>
        </p:txBody>
      </p:sp>
    </p:spTree>
    <p:extLst>
      <p:ext uri="{BB962C8B-B14F-4D97-AF65-F5344CB8AC3E}">
        <p14:creationId xmlns:p14="http://schemas.microsoft.com/office/powerpoint/2010/main" val="220175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One who breaks significant social or group norms.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Deviant </a:t>
            </a:r>
          </a:p>
        </p:txBody>
      </p:sp>
    </p:spTree>
    <p:extLst>
      <p:ext uri="{BB962C8B-B14F-4D97-AF65-F5344CB8AC3E}">
        <p14:creationId xmlns:p14="http://schemas.microsoft.com/office/powerpoint/2010/main" val="35887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10988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When the deviant act goes undetected in society, and the person is not considered to be a deviant.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4279" y="2752476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Primary deviance</a:t>
            </a:r>
          </a:p>
        </p:txBody>
      </p:sp>
    </p:spTree>
    <p:extLst>
      <p:ext uri="{BB962C8B-B14F-4D97-AF65-F5344CB8AC3E}">
        <p14:creationId xmlns:p14="http://schemas.microsoft.com/office/powerpoint/2010/main" val="415951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Ways to promote conformity of norms.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Social control</a:t>
            </a:r>
          </a:p>
        </p:txBody>
      </p:sp>
    </p:spTree>
    <p:extLst>
      <p:ext uri="{BB962C8B-B14F-4D97-AF65-F5344CB8AC3E}">
        <p14:creationId xmlns:p14="http://schemas.microsoft.com/office/powerpoint/2010/main" val="992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Developed during socialization process in which you understand what is right and what is wrong.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34425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Internal social control</a:t>
            </a:r>
          </a:p>
        </p:txBody>
      </p:sp>
    </p:spTree>
    <p:extLst>
      <p:ext uri="{BB962C8B-B14F-4D97-AF65-F5344CB8AC3E}">
        <p14:creationId xmlns:p14="http://schemas.microsoft.com/office/powerpoint/2010/main" val="191626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two components required to label you as a deviant are;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39" y="2103120"/>
            <a:ext cx="10868297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1. you must be committing a deviant act.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2. you must be stigmatized by society. </a:t>
            </a:r>
          </a:p>
        </p:txBody>
      </p:sp>
    </p:spTree>
    <p:extLst>
      <p:ext uri="{BB962C8B-B14F-4D97-AF65-F5344CB8AC3E}">
        <p14:creationId xmlns:p14="http://schemas.microsoft.com/office/powerpoint/2010/main" val="169414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92224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mark of social disgrace that sets the deviant apart from the rest of society.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1357" y="3778952"/>
            <a:ext cx="9183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Stigma</a:t>
            </a:r>
          </a:p>
        </p:txBody>
      </p:sp>
    </p:spTree>
    <p:extLst>
      <p:ext uri="{BB962C8B-B14F-4D97-AF65-F5344CB8AC3E}">
        <p14:creationId xmlns:p14="http://schemas.microsoft.com/office/powerpoint/2010/main" val="2395764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Created the Functionalist perspective.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Emile Durkheim</a:t>
            </a:r>
          </a:p>
        </p:txBody>
      </p:sp>
    </p:spTree>
    <p:extLst>
      <p:ext uri="{BB962C8B-B14F-4D97-AF65-F5344CB8AC3E}">
        <p14:creationId xmlns:p14="http://schemas.microsoft.com/office/powerpoint/2010/main" val="282901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278" y="655846"/>
            <a:ext cx="10058400" cy="344589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“Society is a system of interconnected parts that work together in harmony to maintain a state of balance and social equilibrium for the whole.” (The University of Hawaii)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522168"/>
            <a:ext cx="10058400" cy="83171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Functionalist perspective </a:t>
            </a:r>
          </a:p>
        </p:txBody>
      </p:sp>
    </p:spTree>
    <p:extLst>
      <p:ext uri="{BB962C8B-B14F-4D97-AF65-F5344CB8AC3E}">
        <p14:creationId xmlns:p14="http://schemas.microsoft.com/office/powerpoint/2010/main" val="33150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52" y="642594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four modes of adaptation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INNOVATION</a:t>
            </a:r>
          </a:p>
          <a:p>
            <a:r>
              <a:rPr lang="en-US" sz="4000" dirty="0">
                <a:solidFill>
                  <a:schemeClr val="bg1"/>
                </a:solidFill>
              </a:rPr>
              <a:t>2. RITUALISM</a:t>
            </a:r>
          </a:p>
          <a:p>
            <a:r>
              <a:rPr lang="en-US" sz="4000" dirty="0">
                <a:solidFill>
                  <a:schemeClr val="bg1"/>
                </a:solidFill>
              </a:rPr>
              <a:t>3. RETREATISM</a:t>
            </a:r>
          </a:p>
          <a:p>
            <a:r>
              <a:rPr lang="en-US" sz="4000" dirty="0">
                <a:solidFill>
                  <a:schemeClr val="bg1"/>
                </a:solidFill>
              </a:rPr>
              <a:t>4. REBELLION</a:t>
            </a:r>
          </a:p>
        </p:txBody>
      </p:sp>
    </p:spTree>
    <p:extLst>
      <p:ext uri="{BB962C8B-B14F-4D97-AF65-F5344CB8AC3E}">
        <p14:creationId xmlns:p14="http://schemas.microsoft.com/office/powerpoint/2010/main" val="224368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Perspective based off of that competition and social inequality leads to deviance.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07920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Conflict perspective</a:t>
            </a:r>
          </a:p>
        </p:txBody>
      </p:sp>
    </p:spTree>
    <p:extLst>
      <p:ext uri="{BB962C8B-B14F-4D97-AF65-F5344CB8AC3E}">
        <p14:creationId xmlns:p14="http://schemas.microsoft.com/office/powerpoint/2010/main" val="149612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6141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Perspective based off of the thought that Ruling Class commits deviant acts to keep power, and Lower Class commits deviant acts to gain power.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3409406"/>
            <a:ext cx="10058400" cy="34485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Conflict perspective </a:t>
            </a:r>
          </a:p>
        </p:txBody>
      </p:sp>
    </p:spTree>
    <p:extLst>
      <p:ext uri="{BB962C8B-B14F-4D97-AF65-F5344CB8AC3E}">
        <p14:creationId xmlns:p14="http://schemas.microsoft.com/office/powerpoint/2010/main" val="42312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8824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perspective that is more interested in why the person conforms rather than the causes of deviance.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243" y="3696790"/>
            <a:ext cx="10058400" cy="224018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Interactionist perspective</a:t>
            </a:r>
          </a:p>
        </p:txBody>
      </p:sp>
    </p:spTree>
    <p:extLst>
      <p:ext uri="{BB962C8B-B14F-4D97-AF65-F5344CB8AC3E}">
        <p14:creationId xmlns:p14="http://schemas.microsoft.com/office/powerpoint/2010/main" val="279270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three theories associated with the interactionist perspective: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CONTROL THEORY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2. CULTURAL TRANSMISSION THEORY</a:t>
            </a:r>
          </a:p>
          <a:p>
            <a:r>
              <a:rPr lang="en-US" sz="4000" dirty="0">
                <a:solidFill>
                  <a:schemeClr val="bg1"/>
                </a:solidFill>
              </a:rPr>
              <a:t>3. LABELING THEORY</a:t>
            </a:r>
          </a:p>
        </p:txBody>
      </p:sp>
    </p:spTree>
    <p:extLst>
      <p:ext uri="{BB962C8B-B14F-4D97-AF65-F5344CB8AC3E}">
        <p14:creationId xmlns:p14="http://schemas.microsoft.com/office/powerpoint/2010/main" val="228980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How can one’s learning be hindered?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103120"/>
            <a:ext cx="10907485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Deprivation of social contact with others.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 ISOLATION</a:t>
            </a:r>
          </a:p>
        </p:txBody>
      </p:sp>
    </p:spTree>
    <p:extLst>
      <p:ext uri="{BB962C8B-B14F-4D97-AF65-F5344CB8AC3E}">
        <p14:creationId xmlns:p14="http://schemas.microsoft.com/office/powerpoint/2010/main" val="374396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process by which people give up old norms, values and behaviors.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Desocialization </a:t>
            </a:r>
          </a:p>
        </p:txBody>
      </p:sp>
    </p:spTree>
    <p:extLst>
      <p:ext uri="{BB962C8B-B14F-4D97-AF65-F5344CB8AC3E}">
        <p14:creationId xmlns:p14="http://schemas.microsoft.com/office/powerpoint/2010/main" val="217054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65003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voluntary process of preparing in advance for new norms, values and behaviors.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07920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Anticipatory socialization </a:t>
            </a:r>
          </a:p>
        </p:txBody>
      </p:sp>
    </p:spTree>
    <p:extLst>
      <p:ext uri="{BB962C8B-B14F-4D97-AF65-F5344CB8AC3E}">
        <p14:creationId xmlns:p14="http://schemas.microsoft.com/office/powerpoint/2010/main" val="246301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Doing illegal drugs is an example of…?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Negative deviance</a:t>
            </a:r>
          </a:p>
        </p:txBody>
      </p:sp>
    </p:spTree>
    <p:extLst>
      <p:ext uri="{BB962C8B-B14F-4D97-AF65-F5344CB8AC3E}">
        <p14:creationId xmlns:p14="http://schemas.microsoft.com/office/powerpoint/2010/main" val="2953739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process in which people adopt new norms, values and behaviors.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bg1"/>
                </a:solidFill>
              </a:rPr>
              <a:t>Resocialization</a:t>
            </a:r>
          </a:p>
        </p:txBody>
      </p:sp>
    </p:spTree>
    <p:extLst>
      <p:ext uri="{BB962C8B-B14F-4D97-AF65-F5344CB8AC3E}">
        <p14:creationId xmlns:p14="http://schemas.microsoft.com/office/powerpoint/2010/main" val="242232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image you have of yourself separate from other people.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Self-concept </a:t>
            </a:r>
          </a:p>
        </p:txBody>
      </p:sp>
    </p:spTree>
    <p:extLst>
      <p:ext uri="{BB962C8B-B14F-4D97-AF65-F5344CB8AC3E}">
        <p14:creationId xmlns:p14="http://schemas.microsoft.com/office/powerpoint/2010/main" val="358710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A self-concept based on our idea of how others perceive us.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Looking-glass self</a:t>
            </a:r>
          </a:p>
        </p:txBody>
      </p:sp>
    </p:spTree>
    <p:extLst>
      <p:ext uri="{BB962C8B-B14F-4D97-AF65-F5344CB8AC3E}">
        <p14:creationId xmlns:p14="http://schemas.microsoft.com/office/powerpoint/2010/main" val="118308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three stages of the looking-glass self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510" y="2103120"/>
            <a:ext cx="10352690" cy="393192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WE IMAGINE HOW WE MUST APPEAR TO OTHERS.</a:t>
            </a:r>
          </a:p>
          <a:p>
            <a:r>
              <a:rPr lang="en-US" sz="4000" dirty="0">
                <a:solidFill>
                  <a:schemeClr val="bg1"/>
                </a:solidFill>
              </a:rPr>
              <a:t>2. WE IMAGINE THE JUDGEMENT OF OUR SELF-PERCEPTION.</a:t>
            </a:r>
          </a:p>
          <a:p>
            <a:r>
              <a:rPr lang="en-US" sz="4000" dirty="0">
                <a:solidFill>
                  <a:schemeClr val="bg1"/>
                </a:solidFill>
              </a:rPr>
              <a:t>3. WE DEVELOP OUR SELF THROUGH THE JUDGEMENTS OF OTHERS.</a:t>
            </a:r>
          </a:p>
        </p:txBody>
      </p:sp>
    </p:spTree>
    <p:extLst>
      <p:ext uri="{BB962C8B-B14F-4D97-AF65-F5344CB8AC3E}">
        <p14:creationId xmlns:p14="http://schemas.microsoft.com/office/powerpoint/2010/main" val="265107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five agents of socialization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1. Family</a:t>
            </a:r>
          </a:p>
          <a:p>
            <a:r>
              <a:rPr lang="en-US" sz="4000" dirty="0">
                <a:solidFill>
                  <a:schemeClr val="bg1"/>
                </a:solidFill>
              </a:rPr>
              <a:t>2. School</a:t>
            </a:r>
          </a:p>
          <a:p>
            <a:r>
              <a:rPr lang="en-US" sz="4000" dirty="0">
                <a:solidFill>
                  <a:schemeClr val="bg1"/>
                </a:solidFill>
              </a:rPr>
              <a:t>3. Positive aspects Mass media</a:t>
            </a:r>
          </a:p>
          <a:p>
            <a:r>
              <a:rPr lang="en-US" sz="4000" dirty="0">
                <a:solidFill>
                  <a:schemeClr val="bg1"/>
                </a:solidFill>
              </a:rPr>
              <a:t>4. Negative aspects Mass media.</a:t>
            </a:r>
          </a:p>
          <a:p>
            <a:r>
              <a:rPr lang="en-US" sz="4000" dirty="0">
                <a:solidFill>
                  <a:schemeClr val="bg1"/>
                </a:solidFill>
              </a:rPr>
              <a:t>5. Peer group</a:t>
            </a:r>
          </a:p>
        </p:txBody>
      </p:sp>
    </p:spTree>
    <p:extLst>
      <p:ext uri="{BB962C8B-B14F-4D97-AF65-F5344CB8AC3E}">
        <p14:creationId xmlns:p14="http://schemas.microsoft.com/office/powerpoint/2010/main" val="90898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informal aspect or purpose of culture that are taught in schools.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Hidden curriculum</a:t>
            </a:r>
          </a:p>
        </p:txBody>
      </p:sp>
    </p:spTree>
    <p:extLst>
      <p:ext uri="{BB962C8B-B14F-4D97-AF65-F5344CB8AC3E}">
        <p14:creationId xmlns:p14="http://schemas.microsoft.com/office/powerpoint/2010/main" val="333716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This agent of socialization provides role models for assimilation into society.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69326"/>
            <a:ext cx="10058400" cy="326571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Mass media</a:t>
            </a:r>
          </a:p>
        </p:txBody>
      </p:sp>
    </p:spTree>
    <p:extLst>
      <p:ext uri="{BB962C8B-B14F-4D97-AF65-F5344CB8AC3E}">
        <p14:creationId xmlns:p14="http://schemas.microsoft.com/office/powerpoint/2010/main" val="384405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1872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This agent of socialization involves you experiencing competition, cooperation and self-direction without the norms that conflict with the adult world.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037938"/>
            <a:ext cx="10058400" cy="69308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Peer group</a:t>
            </a:r>
          </a:p>
        </p:txBody>
      </p:sp>
    </p:spTree>
    <p:extLst>
      <p:ext uri="{BB962C8B-B14F-4D97-AF65-F5344CB8AC3E}">
        <p14:creationId xmlns:p14="http://schemas.microsoft.com/office/powerpoint/2010/main" val="428561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List 2 reasons the peer group is rapidly growing in importance?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DUE TO RAPIDLY CHANGING SOCIETY AND FAMILY MAKEUP.</a:t>
            </a:r>
          </a:p>
          <a:p>
            <a:r>
              <a:rPr lang="en-US" sz="4000" dirty="0">
                <a:solidFill>
                  <a:schemeClr val="bg1"/>
                </a:solidFill>
              </a:rPr>
              <a:t>TIME SPENT WITH PEERS OUTNUMBERS THE TIME SPENT WITH FAMILY</a:t>
            </a:r>
          </a:p>
        </p:txBody>
      </p:sp>
    </p:spTree>
    <p:extLst>
      <p:ext uri="{BB962C8B-B14F-4D97-AF65-F5344CB8AC3E}">
        <p14:creationId xmlns:p14="http://schemas.microsoft.com/office/powerpoint/2010/main" val="419456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32137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society that moved from agrarian to a society dependent on machinery an technology.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035" y="3719885"/>
            <a:ext cx="10058400" cy="249538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Industrial society</a:t>
            </a:r>
          </a:p>
        </p:txBody>
      </p:sp>
    </p:spTree>
    <p:extLst>
      <p:ext uri="{BB962C8B-B14F-4D97-AF65-F5344CB8AC3E}">
        <p14:creationId xmlns:p14="http://schemas.microsoft.com/office/powerpoint/2010/main" val="39996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process of labeling an individual as deviant.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Degradation ceremony</a:t>
            </a:r>
          </a:p>
        </p:txBody>
      </p:sp>
    </p:spTree>
    <p:extLst>
      <p:ext uri="{BB962C8B-B14F-4D97-AF65-F5344CB8AC3E}">
        <p14:creationId xmlns:p14="http://schemas.microsoft.com/office/powerpoint/2010/main" val="3567569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basic feature of the industrial society that shifted the population movement from farm to city life.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21130"/>
            <a:ext cx="10058400" cy="351390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Urbanization</a:t>
            </a:r>
          </a:p>
        </p:txBody>
      </p:sp>
    </p:spTree>
    <p:extLst>
      <p:ext uri="{BB962C8B-B14F-4D97-AF65-F5344CB8AC3E}">
        <p14:creationId xmlns:p14="http://schemas.microsoft.com/office/powerpoint/2010/main" val="180758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26051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Power and subsequent promotion given to someone based off of the amount of work they put into their job.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051738"/>
            <a:ext cx="10058400" cy="198330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Meritocracy</a:t>
            </a:r>
          </a:p>
        </p:txBody>
      </p:sp>
    </p:spTree>
    <p:extLst>
      <p:ext uri="{BB962C8B-B14F-4D97-AF65-F5344CB8AC3E}">
        <p14:creationId xmlns:p14="http://schemas.microsoft.com/office/powerpoint/2010/main" val="147377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People whose reactions are most important to your self-concept as a person.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51760"/>
            <a:ext cx="10058400" cy="338328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Significant other</a:t>
            </a:r>
          </a:p>
        </p:txBody>
      </p:sp>
    </p:spTree>
    <p:extLst>
      <p:ext uri="{BB962C8B-B14F-4D97-AF65-F5344CB8AC3E}">
        <p14:creationId xmlns:p14="http://schemas.microsoft.com/office/powerpoint/2010/main" val="380731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Set of individuals of roughly the same age and have the same interests.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Peer group</a:t>
            </a:r>
          </a:p>
        </p:txBody>
      </p:sp>
    </p:spTree>
    <p:extLst>
      <p:ext uri="{BB962C8B-B14F-4D97-AF65-F5344CB8AC3E}">
        <p14:creationId xmlns:p14="http://schemas.microsoft.com/office/powerpoint/2010/main" val="346173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process of replacing animal and human power with machine power.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Mechanization</a:t>
            </a:r>
          </a:p>
        </p:txBody>
      </p:sp>
    </p:spTree>
    <p:extLst>
      <p:ext uri="{BB962C8B-B14F-4D97-AF65-F5344CB8AC3E}">
        <p14:creationId xmlns:p14="http://schemas.microsoft.com/office/powerpoint/2010/main" val="28970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Mead called the part of the self that is created during socialization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“ME”</a:t>
            </a:r>
          </a:p>
        </p:txBody>
      </p:sp>
    </p:spTree>
    <p:extLst>
      <p:ext uri="{BB962C8B-B14F-4D97-AF65-F5344CB8AC3E}">
        <p14:creationId xmlns:p14="http://schemas.microsoft.com/office/powerpoint/2010/main" val="149464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Mead called the part of the self that is creative, unpredictable, and spontaneous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The “I”</a:t>
            </a:r>
          </a:p>
        </p:txBody>
      </p:sp>
    </p:spTree>
    <p:extLst>
      <p:ext uri="{BB962C8B-B14F-4D97-AF65-F5344CB8AC3E}">
        <p14:creationId xmlns:p14="http://schemas.microsoft.com/office/powerpoint/2010/main" val="412594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2231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Views deviance as the natural outgrowth of the values, norms and structures of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64904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Strain theory</a:t>
            </a:r>
          </a:p>
        </p:txBody>
      </p:sp>
    </p:spTree>
    <p:extLst>
      <p:ext uri="{BB962C8B-B14F-4D97-AF65-F5344CB8AC3E}">
        <p14:creationId xmlns:p14="http://schemas.microsoft.com/office/powerpoint/2010/main" val="28612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58377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Over conforms to societal norms and creates imbalance and extremes of perfectionism.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07920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Positive deviance</a:t>
            </a:r>
          </a:p>
        </p:txBody>
      </p:sp>
    </p:spTree>
    <p:extLst>
      <p:ext uri="{BB962C8B-B14F-4D97-AF65-F5344CB8AC3E}">
        <p14:creationId xmlns:p14="http://schemas.microsoft.com/office/powerpoint/2010/main" val="380760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1689789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theory where people label others based off of preconceived dispositions.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2382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Labeling theory </a:t>
            </a:r>
          </a:p>
        </p:txBody>
      </p:sp>
    </p:spTree>
    <p:extLst>
      <p:ext uri="{BB962C8B-B14F-4D97-AF65-F5344CB8AC3E}">
        <p14:creationId xmlns:p14="http://schemas.microsoft.com/office/powerpoint/2010/main" val="184742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63678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situation that arises when the norms of society are unclear and no longer applicable.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27190"/>
            <a:ext cx="10058400" cy="393192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Anomie</a:t>
            </a:r>
          </a:p>
        </p:txBody>
      </p:sp>
    </p:spTree>
    <p:extLst>
      <p:ext uri="{BB962C8B-B14F-4D97-AF65-F5344CB8AC3E}">
        <p14:creationId xmlns:p14="http://schemas.microsoft.com/office/powerpoint/2010/main" val="23762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Behavior that underconforms to accepted norms.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Negative deviance</a:t>
            </a:r>
          </a:p>
        </p:txBody>
      </p:sp>
    </p:spTree>
    <p:extLst>
      <p:ext uri="{BB962C8B-B14F-4D97-AF65-F5344CB8AC3E}">
        <p14:creationId xmlns:p14="http://schemas.microsoft.com/office/powerpoint/2010/main" val="18541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236</TotalTime>
  <Words>815</Words>
  <Application>Microsoft Office PowerPoint</Application>
  <PresentationFormat>Widescreen</PresentationFormat>
  <Paragraphs>105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9" baseType="lpstr">
      <vt:lpstr>Arial</vt:lpstr>
      <vt:lpstr>Century Gothic</vt:lpstr>
      <vt:lpstr>Savon</vt:lpstr>
      <vt:lpstr>Chapter parts of 4, 5 and 7 review</vt:lpstr>
      <vt:lpstr>The mark of social disgrace that sets the deviant apart from the rest of society.</vt:lpstr>
      <vt:lpstr>Doing illegal drugs is an example of…?</vt:lpstr>
      <vt:lpstr>The process of labeling an individual as deviant.</vt:lpstr>
      <vt:lpstr>Views deviance as the natural outgrowth of the values, norms and structures of society</vt:lpstr>
      <vt:lpstr>Over conforms to societal norms and creates imbalance and extremes of perfectionism.</vt:lpstr>
      <vt:lpstr>The theory where people label others based off of preconceived dispositions.</vt:lpstr>
      <vt:lpstr>The situation that arises when the norms of society are unclear and no longer applicable.</vt:lpstr>
      <vt:lpstr>Behavior that underconforms to accepted norms.</vt:lpstr>
      <vt:lpstr>Behavior that violates significant social norms.</vt:lpstr>
      <vt:lpstr>Creator of the concept of Anomie</vt:lpstr>
      <vt:lpstr>Results in the individual being labeled as deviant and accepts the label as true.</vt:lpstr>
      <vt:lpstr>These theorists look at the social ties that are integrated into a society, and the stronger the society is the less acts of deviance there are.</vt:lpstr>
      <vt:lpstr>This theory explains that deviance is a learned behavior through socialization. </vt:lpstr>
      <vt:lpstr>One who breaks significant social or group norms.</vt:lpstr>
      <vt:lpstr>When the deviant act goes undetected in society, and the person is not considered to be a deviant. </vt:lpstr>
      <vt:lpstr>Ways to promote conformity of norms.</vt:lpstr>
      <vt:lpstr>Developed during socialization process in which you understand what is right and what is wrong.</vt:lpstr>
      <vt:lpstr>The two components required to label you as a deviant are;</vt:lpstr>
      <vt:lpstr>Created the Functionalist perspective.</vt:lpstr>
      <vt:lpstr>“Society is a system of interconnected parts that work together in harmony to maintain a state of balance and social equilibrium for the whole.” (The University of Hawaii)</vt:lpstr>
      <vt:lpstr>The four modes of adaptation are:</vt:lpstr>
      <vt:lpstr>Perspective based off of that competition and social inequality leads to deviance.</vt:lpstr>
      <vt:lpstr>Perspective based off of the thought that Ruling Class commits deviant acts to keep power, and Lower Class commits deviant acts to gain power.</vt:lpstr>
      <vt:lpstr>The perspective that is more interested in why the person conforms rather than the causes of deviance.</vt:lpstr>
      <vt:lpstr>The three theories associated with the interactionist perspective:</vt:lpstr>
      <vt:lpstr>How can one’s learning be hindered?</vt:lpstr>
      <vt:lpstr>The process by which people give up old norms, values and behaviors.</vt:lpstr>
      <vt:lpstr>The voluntary process of preparing in advance for new norms, values and behaviors.</vt:lpstr>
      <vt:lpstr>The process in which people adopt new norms, values and behaviors.</vt:lpstr>
      <vt:lpstr>The image you have of yourself separate from other people.</vt:lpstr>
      <vt:lpstr>A self-concept based on our idea of how others perceive us.</vt:lpstr>
      <vt:lpstr>The three stages of the looking-glass self are:</vt:lpstr>
      <vt:lpstr>The five agents of socialization are:</vt:lpstr>
      <vt:lpstr>The informal aspect or purpose of culture that are taught in schools.</vt:lpstr>
      <vt:lpstr>This agent of socialization provides role models for assimilation into society.</vt:lpstr>
      <vt:lpstr>This agent of socialization involves you experiencing competition, cooperation and self-direction without the norms that conflict with the adult world.</vt:lpstr>
      <vt:lpstr>List 2 reasons the peer group is rapidly growing in importance?</vt:lpstr>
      <vt:lpstr>The society that moved from agrarian to a society dependent on machinery an technology.</vt:lpstr>
      <vt:lpstr>The basic feature of the industrial society that shifted the population movement from farm to city life.</vt:lpstr>
      <vt:lpstr>Power and subsequent promotion given to someone based off of the amount of work they put into their job.</vt:lpstr>
      <vt:lpstr>People whose reactions are most important to your self-concept as a person.</vt:lpstr>
      <vt:lpstr>Set of individuals of roughly the same age and have the same interests. </vt:lpstr>
      <vt:lpstr>The process of replacing animal and human power with machine power.</vt:lpstr>
      <vt:lpstr>Mead called the part of the self that is created during socialization</vt:lpstr>
      <vt:lpstr>Mead called the part of the self that is creative, unpredictable, and spontaneous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parts of 4, 5 and 7</dc:title>
  <dc:creator>Mikayla Houseman</dc:creator>
  <cp:lastModifiedBy>Bertrand Cass</cp:lastModifiedBy>
  <cp:revision>34</cp:revision>
  <dcterms:created xsi:type="dcterms:W3CDTF">2016-03-24T13:14:33Z</dcterms:created>
  <dcterms:modified xsi:type="dcterms:W3CDTF">2020-03-09T14:01:25Z</dcterms:modified>
</cp:coreProperties>
</file>