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538" autoAdjust="0"/>
    <p:restoredTop sz="94660"/>
  </p:normalViewPr>
  <p:slideViewPr>
    <p:cSldViewPr snapToGrid="0">
      <p:cViewPr varScale="1">
        <p:scale>
          <a:sx n="90" d="100"/>
          <a:sy n="90" d="100"/>
        </p:scale>
        <p:origin x="174" y="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876910-7E85-47D7-9996-A4C0BD98E2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1335582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876910-7E85-47D7-9996-A4C0BD98E2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293050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876910-7E85-47D7-9996-A4C0BD98E2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1511640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876910-7E85-47D7-9996-A4C0BD98E2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218841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876910-7E85-47D7-9996-A4C0BD98E2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402502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876910-7E85-47D7-9996-A4C0BD98E22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368493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876910-7E85-47D7-9996-A4C0BD98E225}" type="datetimeFigureOut">
              <a:rPr lang="en-US" smtClean="0"/>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14840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876910-7E85-47D7-9996-A4C0BD98E225}" type="datetimeFigureOut">
              <a:rPr lang="en-US" smtClean="0"/>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1923931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76910-7E85-47D7-9996-A4C0BD98E225}" type="datetimeFigureOut">
              <a:rPr lang="en-US" smtClean="0"/>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368553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876910-7E85-47D7-9996-A4C0BD98E22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90934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876910-7E85-47D7-9996-A4C0BD98E22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AF5CA-859B-4465-AF78-24EB97886922}" type="slidenum">
              <a:rPr lang="en-US" smtClean="0"/>
              <a:t>‹#›</a:t>
            </a:fld>
            <a:endParaRPr lang="en-US"/>
          </a:p>
        </p:txBody>
      </p:sp>
    </p:spTree>
    <p:extLst>
      <p:ext uri="{BB962C8B-B14F-4D97-AF65-F5344CB8AC3E}">
        <p14:creationId xmlns:p14="http://schemas.microsoft.com/office/powerpoint/2010/main" val="75151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876910-7E85-47D7-9996-A4C0BD98E225}" type="datetimeFigureOut">
              <a:rPr lang="en-US" smtClean="0"/>
              <a:t>12/1/2019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AF5CA-859B-4465-AF78-24EB97886922}" type="slidenum">
              <a:rPr lang="en-US" smtClean="0"/>
              <a:t>‹#›</a:t>
            </a:fld>
            <a:endParaRPr lang="en-US"/>
          </a:p>
        </p:txBody>
      </p:sp>
    </p:spTree>
    <p:extLst>
      <p:ext uri="{BB962C8B-B14F-4D97-AF65-F5344CB8AC3E}">
        <p14:creationId xmlns:p14="http://schemas.microsoft.com/office/powerpoint/2010/main" val="3795282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C045A-876F-494E-B128-93EA40317B13}"/>
              </a:ext>
            </a:extLst>
          </p:cNvPr>
          <p:cNvSpPr>
            <a:spLocks noGrp="1"/>
          </p:cNvSpPr>
          <p:nvPr>
            <p:ph type="ctr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APHUG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SUGGESTIONS FOR SUCCESS</a:t>
            </a:r>
          </a:p>
        </p:txBody>
      </p:sp>
      <p:sp>
        <p:nvSpPr>
          <p:cNvPr id="3" name="Subtitle 2">
            <a:extLst>
              <a:ext uri="{FF2B5EF4-FFF2-40B4-BE49-F238E27FC236}">
                <a16:creationId xmlns:a16="http://schemas.microsoft.com/office/drawing/2014/main" id="{4475C58B-62B2-4D3D-B82E-355FC42D8F1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39136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710A9-4905-4D01-9C04-A828A268BCD1}"/>
              </a:ext>
            </a:extLst>
          </p:cNvPr>
          <p:cNvSpPr>
            <a:spLocks noGrp="1"/>
          </p:cNvSpPr>
          <p:nvPr>
            <p:ph type="title"/>
          </p:nvPr>
        </p:nvSpPr>
        <p:spPr>
          <a:xfrm>
            <a:off x="628650" y="1"/>
            <a:ext cx="7886700" cy="946298"/>
          </a:xfrm>
        </p:spPr>
        <p:txBody>
          <a:bodyPr/>
          <a:lstStyle/>
          <a:p>
            <a:pPr algn="ctr"/>
            <a:r>
              <a:rPr lang="en-US" dirty="0">
                <a:latin typeface="Times New Roman" panose="02020603050405020304" pitchFamily="18" charset="0"/>
                <a:cs typeface="Times New Roman" panose="02020603050405020304" pitchFamily="18" charset="0"/>
              </a:rPr>
              <a:t>Holistically Approached</a:t>
            </a:r>
          </a:p>
        </p:txBody>
      </p:sp>
      <p:sp>
        <p:nvSpPr>
          <p:cNvPr id="3" name="Content Placeholder 2">
            <a:extLst>
              <a:ext uri="{FF2B5EF4-FFF2-40B4-BE49-F238E27FC236}">
                <a16:creationId xmlns:a16="http://schemas.microsoft.com/office/drawing/2014/main" id="{667174EB-ED8E-4EB5-9A94-A5F132602304}"/>
              </a:ext>
            </a:extLst>
          </p:cNvPr>
          <p:cNvSpPr>
            <a:spLocks noGrp="1"/>
          </p:cNvSpPr>
          <p:nvPr>
            <p:ph idx="1"/>
          </p:nvPr>
        </p:nvSpPr>
        <p:spPr>
          <a:xfrm>
            <a:off x="170121" y="898451"/>
            <a:ext cx="8734646" cy="5863856"/>
          </a:xfrm>
        </p:spPr>
        <p:txBody>
          <a:bodyPr>
            <a:normAutofit lnSpcReduction="10000"/>
          </a:bodyPr>
          <a:lstStyle/>
          <a:p>
            <a:r>
              <a:rPr lang="en-US" sz="2600" dirty="0">
                <a:latin typeface="Times New Roman" panose="02020603050405020304" pitchFamily="18" charset="0"/>
                <a:cs typeface="Times New Roman" panose="02020603050405020304" pitchFamily="18" charset="0"/>
              </a:rPr>
              <a:t>What does “holistically approached” mean?</a:t>
            </a:r>
          </a:p>
          <a:p>
            <a:pPr lvl="1"/>
            <a:r>
              <a:rPr lang="en-US" sz="2600" dirty="0">
                <a:latin typeface="Times New Roman" panose="02020603050405020304" pitchFamily="18" charset="0"/>
                <a:cs typeface="Times New Roman" panose="02020603050405020304" pitchFamily="18" charset="0"/>
              </a:rPr>
              <a:t>Your ability to comprehend elements of one topic and connect them in an accurate, rationale, and understandable way by some reference to a larger topic or an array of topics. </a:t>
            </a:r>
          </a:p>
          <a:p>
            <a:pPr lvl="1"/>
            <a:r>
              <a:rPr lang="en-US" sz="2600" dirty="0">
                <a:latin typeface="Times New Roman" panose="02020603050405020304" pitchFamily="18" charset="0"/>
                <a:cs typeface="Times New Roman" panose="02020603050405020304" pitchFamily="18" charset="0"/>
              </a:rPr>
              <a:t>In essence, connect the dots of the class’s units.</a:t>
            </a:r>
          </a:p>
          <a:p>
            <a:r>
              <a:rPr lang="en-US" sz="2600" dirty="0">
                <a:latin typeface="Times New Roman" panose="02020603050405020304" pitchFamily="18" charset="0"/>
                <a:cs typeface="Times New Roman" panose="02020603050405020304" pitchFamily="18" charset="0"/>
              </a:rPr>
              <a:t>You need to recognize the relationship of vocab in the “culture” unit to vocab in the “political,” “economic,” or even “population” unit, and you must be able to write about the connections.</a:t>
            </a:r>
          </a:p>
          <a:p>
            <a:pPr lvl="1"/>
            <a:r>
              <a:rPr lang="en-US" sz="2600" dirty="0">
                <a:latin typeface="Times New Roman" panose="02020603050405020304" pitchFamily="18" charset="0"/>
                <a:cs typeface="Times New Roman" panose="02020603050405020304" pitchFamily="18" charset="0"/>
              </a:rPr>
              <a:t>For example, Q3 2019 (abbreviated): </a:t>
            </a:r>
          </a:p>
          <a:p>
            <a:pPr lvl="1"/>
            <a:r>
              <a:rPr lang="en-US" sz="2600" dirty="0">
                <a:latin typeface="Times New Roman" panose="02020603050405020304" pitchFamily="18" charset="0"/>
                <a:cs typeface="Times New Roman" panose="02020603050405020304" pitchFamily="18" charset="0"/>
              </a:rPr>
              <a:t>A) Define Devolution</a:t>
            </a:r>
          </a:p>
          <a:p>
            <a:pPr lvl="1"/>
            <a:r>
              <a:rPr lang="en-US" sz="2600" dirty="0">
                <a:latin typeface="Times New Roman" panose="02020603050405020304" pitchFamily="18" charset="0"/>
                <a:cs typeface="Times New Roman" panose="02020603050405020304" pitchFamily="18" charset="0"/>
              </a:rPr>
              <a:t>B) Describe how culture, economics, and physical geography contributes to devolution</a:t>
            </a:r>
          </a:p>
          <a:p>
            <a:pPr lvl="1"/>
            <a:r>
              <a:rPr lang="en-US" sz="2600" dirty="0">
                <a:latin typeface="Times New Roman" panose="02020603050405020304" pitchFamily="18" charset="0"/>
                <a:cs typeface="Times New Roman" panose="02020603050405020304" pitchFamily="18" charset="0"/>
              </a:rPr>
              <a:t>C) Connect politics or culture to devolution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512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8912B-4CF1-4022-99E5-6DDA2AABDA61}"/>
              </a:ext>
            </a:extLst>
          </p:cNvPr>
          <p:cNvSpPr>
            <a:spLocks noGrp="1"/>
          </p:cNvSpPr>
          <p:nvPr>
            <p:ph type="title"/>
          </p:nvPr>
        </p:nvSpPr>
        <p:spPr>
          <a:xfrm>
            <a:off x="792126" y="1"/>
            <a:ext cx="7723224" cy="1291856"/>
          </a:xfrm>
        </p:spPr>
        <p:txBody>
          <a:bodyPr/>
          <a:lstStyle/>
          <a:p>
            <a:pPr algn="ctr"/>
            <a:r>
              <a:rPr lang="en-US" dirty="0">
                <a:latin typeface="Times New Roman" panose="02020603050405020304" pitchFamily="18" charset="0"/>
                <a:cs typeface="Times New Roman" panose="02020603050405020304" pitchFamily="18" charset="0"/>
              </a:rPr>
              <a:t>Penmanship, yes penmanship</a:t>
            </a:r>
          </a:p>
        </p:txBody>
      </p:sp>
      <p:sp>
        <p:nvSpPr>
          <p:cNvPr id="3" name="Content Placeholder 2">
            <a:extLst>
              <a:ext uri="{FF2B5EF4-FFF2-40B4-BE49-F238E27FC236}">
                <a16:creationId xmlns:a16="http://schemas.microsoft.com/office/drawing/2014/main" id="{16AB9D29-D67B-4B99-8B81-18660BFAA42E}"/>
              </a:ext>
            </a:extLst>
          </p:cNvPr>
          <p:cNvSpPr>
            <a:spLocks noGrp="1"/>
          </p:cNvSpPr>
          <p:nvPr>
            <p:ph idx="1"/>
          </p:nvPr>
        </p:nvSpPr>
        <p:spPr>
          <a:xfrm>
            <a:off x="281763" y="1073888"/>
            <a:ext cx="8638953" cy="5661838"/>
          </a:xfrm>
        </p:spPr>
        <p:txBody>
          <a:bodyPr>
            <a:normAutofit lnSpcReduction="10000"/>
          </a:bodyPr>
          <a:lstStyle/>
          <a:p>
            <a:r>
              <a:rPr lang="en-US" dirty="0">
                <a:latin typeface="Times New Roman" panose="02020603050405020304" pitchFamily="18" charset="0"/>
                <a:cs typeface="Times New Roman" panose="02020603050405020304" pitchFamily="18" charset="0"/>
              </a:rPr>
              <a:t>First of all, does poor penmanship = a poor score</a:t>
            </a:r>
          </a:p>
          <a:p>
            <a:pPr lvl="1"/>
            <a:r>
              <a:rPr lang="en-US" dirty="0">
                <a:latin typeface="Times New Roman" panose="02020603050405020304" pitchFamily="18" charset="0"/>
                <a:cs typeface="Times New Roman" panose="02020603050405020304" pitchFamily="18" charset="0"/>
              </a:rPr>
              <a:t>NO!</a:t>
            </a:r>
          </a:p>
          <a:p>
            <a:r>
              <a:rPr lang="en-US" dirty="0">
                <a:latin typeface="Times New Roman" panose="02020603050405020304" pitchFamily="18" charset="0"/>
                <a:cs typeface="Times New Roman" panose="02020603050405020304" pitchFamily="18" charset="0"/>
              </a:rPr>
              <a:t>However, does poor penmanship make it hard on a reader which could result in a lower than deserved score?</a:t>
            </a:r>
          </a:p>
          <a:p>
            <a:pPr lvl="1"/>
            <a:r>
              <a:rPr lang="en-US" dirty="0">
                <a:latin typeface="Times New Roman" panose="02020603050405020304" pitchFamily="18" charset="0"/>
                <a:cs typeface="Times New Roman" panose="02020603050405020304" pitchFamily="18" charset="0"/>
              </a:rPr>
              <a:t>YES!</a:t>
            </a:r>
          </a:p>
          <a:p>
            <a:r>
              <a:rPr lang="en-US" dirty="0">
                <a:latin typeface="Times New Roman" panose="02020603050405020304" pitchFamily="18" charset="0"/>
                <a:cs typeface="Times New Roman" panose="02020603050405020304" pitchFamily="18" charset="0"/>
              </a:rPr>
              <a:t>Readers may labor over 1,000 or well over 1,000 of the same responses in seven days.  </a:t>
            </a:r>
          </a:p>
          <a:p>
            <a:r>
              <a:rPr lang="en-US" dirty="0">
                <a:latin typeface="Times New Roman" panose="02020603050405020304" pitchFamily="18" charset="0"/>
                <a:cs typeface="Times New Roman" panose="02020603050405020304" pitchFamily="18" charset="0"/>
              </a:rPr>
              <a:t>If your FRQ is number 955 at 4:25 pm of day five and the reader can’t read it, they may miss points – assuming there are legitimate points.  </a:t>
            </a:r>
          </a:p>
          <a:p>
            <a:r>
              <a:rPr lang="en-US" dirty="0">
                <a:latin typeface="Times New Roman" panose="02020603050405020304" pitchFamily="18" charset="0"/>
                <a:cs typeface="Times New Roman" panose="02020603050405020304" pitchFamily="18" charset="0"/>
              </a:rPr>
              <a:t>They, we are human.</a:t>
            </a:r>
          </a:p>
          <a:p>
            <a:r>
              <a:rPr lang="en-US" dirty="0">
                <a:latin typeface="Times New Roman" panose="02020603050405020304" pitchFamily="18" charset="0"/>
                <a:cs typeface="Times New Roman" panose="02020603050405020304" pitchFamily="18" charset="0"/>
              </a:rPr>
              <a:t>Suggestion.  Slow down when writing.  </a:t>
            </a:r>
          </a:p>
          <a:p>
            <a:pPr lvl="1"/>
            <a:r>
              <a:rPr lang="en-US" dirty="0">
                <a:latin typeface="Times New Roman" panose="02020603050405020304" pitchFamily="18" charset="0"/>
                <a:cs typeface="Times New Roman" panose="02020603050405020304" pitchFamily="18" charset="0"/>
              </a:rPr>
              <a:t>Perhaps re-read your writing.  I think we all know when something is sloppy.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71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EEC6-5F56-4D1F-9BED-9852AFB9330D}"/>
              </a:ext>
            </a:extLst>
          </p:cNvPr>
          <p:cNvSpPr>
            <a:spLocks noGrp="1"/>
          </p:cNvSpPr>
          <p:nvPr>
            <p:ph type="title"/>
          </p:nvPr>
        </p:nvSpPr>
        <p:spPr>
          <a:xfrm>
            <a:off x="628650" y="0"/>
            <a:ext cx="7886700" cy="967563"/>
          </a:xfrm>
        </p:spPr>
        <p:txBody>
          <a:bodyPr/>
          <a:lstStyle/>
          <a:p>
            <a:pPr algn="ctr"/>
            <a:r>
              <a:rPr lang="en-US" dirty="0">
                <a:latin typeface="Times New Roman" panose="02020603050405020304" pitchFamily="18" charset="0"/>
                <a:cs typeface="Times New Roman" panose="02020603050405020304" pitchFamily="18" charset="0"/>
              </a:rPr>
              <a:t>How Much Should You Write?</a:t>
            </a:r>
          </a:p>
        </p:txBody>
      </p:sp>
      <p:sp>
        <p:nvSpPr>
          <p:cNvPr id="3" name="Content Placeholder 2">
            <a:extLst>
              <a:ext uri="{FF2B5EF4-FFF2-40B4-BE49-F238E27FC236}">
                <a16:creationId xmlns:a16="http://schemas.microsoft.com/office/drawing/2014/main" id="{C8A83029-3A89-415F-86CC-D9730B12FE12}"/>
              </a:ext>
            </a:extLst>
          </p:cNvPr>
          <p:cNvSpPr>
            <a:spLocks noGrp="1"/>
          </p:cNvSpPr>
          <p:nvPr>
            <p:ph idx="1"/>
          </p:nvPr>
        </p:nvSpPr>
        <p:spPr>
          <a:xfrm>
            <a:off x="318977" y="967562"/>
            <a:ext cx="8511363" cy="5768163"/>
          </a:xfrm>
        </p:spPr>
        <p:txBody>
          <a:bodyPr>
            <a:normAutofit fontScale="85000" lnSpcReduction="20000"/>
          </a:bodyPr>
          <a:lstStyle/>
          <a:p>
            <a:pPr lvl="0"/>
            <a:r>
              <a:rPr lang="en-US" dirty="0">
                <a:latin typeface="Times New Roman" panose="02020603050405020304" pitchFamily="18" charset="0"/>
                <a:cs typeface="Times New Roman" panose="02020603050405020304" pitchFamily="18" charset="0"/>
              </a:rPr>
              <a:t>Last year I scored an FRQ that scored 6/6 without reading much.  The student simply and concisely got to the point.  </a:t>
            </a:r>
            <a:endParaRPr lang="en-US"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Don’t, however, </a:t>
            </a:r>
            <a:r>
              <a:rPr lang="en-US" dirty="0">
                <a:latin typeface="Times New Roman" panose="02020603050405020304" pitchFamily="18" charset="0"/>
                <a:cs typeface="Times New Roman" panose="02020603050405020304" pitchFamily="18" charset="0"/>
              </a:rPr>
              <a:t>simply restate a prompt that seems like a response.  You will not gather points. </a:t>
            </a:r>
            <a:endParaRPr lang="en-US" sz="2000"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Sometimes students write perfectly punctuated, long, eloquent responses with a thesis and do not garner any points.</a:t>
            </a:r>
            <a:endParaRPr lang="en-US" sz="2000"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You are not expected to write an essay. Responses do not need a topic/thesis statement or the STEM.  </a:t>
            </a:r>
          </a:p>
          <a:p>
            <a:pPr lvl="1"/>
            <a:r>
              <a:rPr lang="en-US" dirty="0">
                <a:latin typeface="Times New Roman" panose="02020603050405020304" pitchFamily="18" charset="0"/>
                <a:cs typeface="Times New Roman" panose="02020603050405020304" pitchFamily="18" charset="0"/>
              </a:rPr>
              <a:t>However, utilizing the STEM refines response, but even that is not needed.  </a:t>
            </a:r>
          </a:p>
          <a:p>
            <a:r>
              <a:rPr lang="en-US" dirty="0">
                <a:latin typeface="Times New Roman" panose="02020603050405020304" pitchFamily="18" charset="0"/>
                <a:cs typeface="Times New Roman" panose="02020603050405020304" pitchFamily="18" charset="0"/>
              </a:rPr>
              <a:t>Specifics to what is asked is what you need to communicate to your reader.</a:t>
            </a:r>
          </a:p>
          <a:p>
            <a:r>
              <a:rPr lang="en-US" dirty="0">
                <a:latin typeface="Times New Roman" panose="02020603050405020304" pitchFamily="18" charset="0"/>
                <a:cs typeface="Times New Roman" panose="02020603050405020304" pitchFamily="18" charset="0"/>
              </a:rPr>
              <a:t>Vocab “dropping” within a response will not garner points either.</a:t>
            </a:r>
          </a:p>
          <a:p>
            <a:pPr lvl="1"/>
            <a:r>
              <a:rPr lang="en-US" dirty="0">
                <a:latin typeface="Times New Roman" panose="02020603050405020304" pitchFamily="18" charset="0"/>
                <a:cs typeface="Times New Roman" panose="02020603050405020304" pitchFamily="18" charset="0"/>
              </a:rPr>
              <a:t>Readers recognize a student’s attempt to say, “Look at all the vocab I learned, but I am not answering the question.”</a:t>
            </a:r>
            <a:endParaRPr lang="en-US" sz="16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Never write “Maybe,” “Possibly,” “I think,” and especially “IDK.”  Don’t infer or admit to your reader your uncertainty or doubt. Write with confidence.</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2939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AE82-E92C-4314-9950-4ED626A9062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The Commands and Their Requirements</a:t>
            </a:r>
          </a:p>
        </p:txBody>
      </p:sp>
      <p:sp>
        <p:nvSpPr>
          <p:cNvPr id="3" name="Content Placeholder 2">
            <a:extLst>
              <a:ext uri="{FF2B5EF4-FFF2-40B4-BE49-F238E27FC236}">
                <a16:creationId xmlns:a16="http://schemas.microsoft.com/office/drawing/2014/main" id="{D964FBB0-B32C-464A-908E-8DA6F6E52E15}"/>
              </a:ext>
            </a:extLst>
          </p:cNvPr>
          <p:cNvSpPr>
            <a:spLocks noGrp="1"/>
          </p:cNvSpPr>
          <p:nvPr>
            <p:ph idx="1"/>
          </p:nvPr>
        </p:nvSpPr>
        <p:spPr>
          <a:xfrm>
            <a:off x="244549" y="1825625"/>
            <a:ext cx="8665535" cy="4351338"/>
          </a:xfrm>
        </p:spPr>
        <p:txBody>
          <a:bodyPr>
            <a:normAutofit lnSpcReduction="10000"/>
          </a:bodyPr>
          <a:lstStyle/>
          <a:p>
            <a:r>
              <a:rPr lang="en-US" dirty="0">
                <a:latin typeface="Times New Roman" panose="02020603050405020304" pitchFamily="18" charset="0"/>
                <a:cs typeface="Times New Roman" panose="02020603050405020304" pitchFamily="18" charset="0"/>
              </a:rPr>
              <a:t>A “Describe” command needs a “because…” statement.  </a:t>
            </a:r>
          </a:p>
          <a:p>
            <a:pPr lvl="1"/>
            <a:r>
              <a:rPr lang="en-US" dirty="0">
                <a:latin typeface="Times New Roman" panose="02020603050405020304" pitchFamily="18" charset="0"/>
                <a:cs typeface="Times New Roman" panose="02020603050405020304" pitchFamily="18" charset="0"/>
              </a:rPr>
              <a:t>You can’t just write, “Culture contributes to devolution in many ways and is a destructive force that splits countries.”  </a:t>
            </a:r>
          </a:p>
          <a:p>
            <a:pPr lvl="1"/>
            <a:r>
              <a:rPr lang="en-US" dirty="0">
                <a:latin typeface="Times New Roman" panose="02020603050405020304" pitchFamily="18" charset="0"/>
                <a:cs typeface="Times New Roman" panose="02020603050405020304" pitchFamily="18" charset="0"/>
              </a:rPr>
              <a:t>There needs to be a “because…,” or “For example when language or religious differences…”</a:t>
            </a:r>
          </a:p>
          <a:p>
            <a:r>
              <a:rPr lang="en-US" dirty="0">
                <a:latin typeface="Times New Roman" panose="02020603050405020304" pitchFamily="18" charset="0"/>
                <a:cs typeface="Times New Roman" panose="02020603050405020304" pitchFamily="18" charset="0"/>
              </a:rPr>
              <a:t>An “Explanation” command needs even more.  </a:t>
            </a:r>
          </a:p>
          <a:p>
            <a:pPr lvl="1"/>
            <a:r>
              <a:rPr lang="en-US" dirty="0">
                <a:latin typeface="Times New Roman" panose="02020603050405020304" pitchFamily="18" charset="0"/>
                <a:cs typeface="Times New Roman" panose="02020603050405020304" pitchFamily="18" charset="0"/>
              </a:rPr>
              <a:t>What is country is involved? </a:t>
            </a:r>
          </a:p>
          <a:p>
            <a:pPr lvl="1"/>
            <a:r>
              <a:rPr lang="en-US" dirty="0">
                <a:latin typeface="Times New Roman" panose="02020603050405020304" pitchFamily="18" charset="0"/>
                <a:cs typeface="Times New Roman" panose="02020603050405020304" pitchFamily="18" charset="0"/>
              </a:rPr>
              <a:t>Where is the issue taking place? </a:t>
            </a:r>
          </a:p>
          <a:p>
            <a:pPr lvl="1"/>
            <a:r>
              <a:rPr lang="en-US" dirty="0">
                <a:latin typeface="Times New Roman" panose="02020603050405020304" pitchFamily="18" charset="0"/>
                <a:cs typeface="Times New Roman" panose="02020603050405020304" pitchFamily="18" charset="0"/>
              </a:rPr>
              <a:t>Why is the issue taking place?  </a:t>
            </a:r>
          </a:p>
          <a:p>
            <a:pPr lvl="1"/>
            <a:r>
              <a:rPr lang="en-US" dirty="0">
                <a:latin typeface="Times New Roman" panose="02020603050405020304" pitchFamily="18" charset="0"/>
                <a:cs typeface="Times New Roman" panose="02020603050405020304" pitchFamily="18" charset="0"/>
              </a:rPr>
              <a:t>What are the possible causes?</a:t>
            </a:r>
          </a:p>
          <a:p>
            <a:pPr lvl="1"/>
            <a:r>
              <a:rPr lang="en-US" dirty="0">
                <a:latin typeface="Times New Roman" panose="02020603050405020304" pitchFamily="18" charset="0"/>
                <a:cs typeface="Times New Roman" panose="02020603050405020304" pitchFamily="18" charset="0"/>
              </a:rPr>
              <a:t>What are the possible effects: culturally, politically, or economically</a:t>
            </a:r>
          </a:p>
        </p:txBody>
      </p:sp>
    </p:spTree>
    <p:extLst>
      <p:ext uri="{BB962C8B-B14F-4D97-AF65-F5344CB8AC3E}">
        <p14:creationId xmlns:p14="http://schemas.microsoft.com/office/powerpoint/2010/main" val="383133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E2EC-F7CE-482A-AABF-3CE104F2368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The Commands and Their Requirements</a:t>
            </a:r>
            <a:endParaRPr lang="en-US" dirty="0"/>
          </a:p>
        </p:txBody>
      </p:sp>
      <p:sp>
        <p:nvSpPr>
          <p:cNvPr id="3" name="Content Placeholder 2">
            <a:extLst>
              <a:ext uri="{FF2B5EF4-FFF2-40B4-BE49-F238E27FC236}">
                <a16:creationId xmlns:a16="http://schemas.microsoft.com/office/drawing/2014/main" id="{E5B0143E-14C9-4D4C-BF74-AC88F735910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Identify commands often lose points because they become a list with commas.</a:t>
            </a:r>
          </a:p>
          <a:p>
            <a:pPr lvl="1"/>
            <a:r>
              <a:rPr lang="en-US" dirty="0">
                <a:latin typeface="Times New Roman" panose="02020603050405020304" pitchFamily="18" charset="0"/>
                <a:cs typeface="Times New Roman" panose="02020603050405020304" pitchFamily="18" charset="0"/>
              </a:rPr>
              <a:t>A sentence or two elaborating on the identified topic is preferred</a:t>
            </a:r>
          </a:p>
          <a:p>
            <a:r>
              <a:rPr lang="en-US" dirty="0">
                <a:latin typeface="Times New Roman" panose="02020603050405020304" pitchFamily="18" charset="0"/>
                <a:cs typeface="Times New Roman" panose="02020603050405020304" pitchFamily="18" charset="0"/>
              </a:rPr>
              <a:t>“Define” commands need nothing but the STEM and an accurate definition.</a:t>
            </a:r>
          </a:p>
          <a:p>
            <a:r>
              <a:rPr lang="en-US" dirty="0">
                <a:latin typeface="Times New Roman" panose="02020603050405020304" pitchFamily="18" charset="0"/>
                <a:cs typeface="Times New Roman" panose="02020603050405020304" pitchFamily="18" charset="0"/>
              </a:rPr>
              <a:t>“Listing” commands, too needs nothing but the STEM and a list</a:t>
            </a:r>
          </a:p>
          <a:p>
            <a:pPr lvl="1"/>
            <a:r>
              <a:rPr lang="en-US" dirty="0">
                <a:latin typeface="Times New Roman" panose="02020603050405020304" pitchFamily="18" charset="0"/>
                <a:cs typeface="Times New Roman" panose="02020603050405020304" pitchFamily="18" charset="0"/>
              </a:rPr>
              <a:t>After the STEM, bullets are even acceptable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54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012C5-0D6D-41C6-B68B-DF10FE6733EC}"/>
              </a:ext>
            </a:extLst>
          </p:cNvPr>
          <p:cNvSpPr>
            <a:spLocks noGrp="1"/>
          </p:cNvSpPr>
          <p:nvPr>
            <p:ph type="title"/>
          </p:nvPr>
        </p:nvSpPr>
        <p:spPr>
          <a:xfrm>
            <a:off x="47847" y="-37214"/>
            <a:ext cx="9000460" cy="1190847"/>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The Difference Between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“Or” and “And”</a:t>
            </a:r>
          </a:p>
        </p:txBody>
      </p:sp>
      <p:sp>
        <p:nvSpPr>
          <p:cNvPr id="3" name="Content Placeholder 2">
            <a:extLst>
              <a:ext uri="{FF2B5EF4-FFF2-40B4-BE49-F238E27FC236}">
                <a16:creationId xmlns:a16="http://schemas.microsoft.com/office/drawing/2014/main" id="{B53A5629-DE36-4A0B-B93B-AAD3D0ADF321}"/>
              </a:ext>
            </a:extLst>
          </p:cNvPr>
          <p:cNvSpPr>
            <a:spLocks noGrp="1"/>
          </p:cNvSpPr>
          <p:nvPr>
            <p:ph idx="1"/>
          </p:nvPr>
        </p:nvSpPr>
        <p:spPr>
          <a:xfrm>
            <a:off x="148856" y="1291856"/>
            <a:ext cx="8814392" cy="5443870"/>
          </a:xfrm>
        </p:spPr>
        <p:txBody>
          <a:bodyPr>
            <a:normAutofit lnSpcReduction="10000"/>
          </a:bodyPr>
          <a:lstStyle/>
          <a:p>
            <a:pPr lvl="0"/>
            <a:r>
              <a:rPr lang="en-US" sz="2500" dirty="0">
                <a:latin typeface="Times New Roman" panose="02020603050405020304" pitchFamily="18" charset="0"/>
                <a:cs typeface="Times New Roman" panose="02020603050405020304" pitchFamily="18" charset="0"/>
              </a:rPr>
              <a:t>FRQs with a command that reads, “Describe how this </a:t>
            </a:r>
            <a:r>
              <a:rPr lang="en-US" sz="2500" i="1" dirty="0">
                <a:latin typeface="Times New Roman" panose="02020603050405020304" pitchFamily="18" charset="0"/>
                <a:cs typeface="Times New Roman" panose="02020603050405020304" pitchFamily="18" charset="0"/>
              </a:rPr>
              <a:t>OR</a:t>
            </a:r>
            <a:r>
              <a:rPr lang="en-US" sz="2500" dirty="0">
                <a:latin typeface="Times New Roman" panose="02020603050405020304" pitchFamily="18" charset="0"/>
                <a:cs typeface="Times New Roman" panose="02020603050405020304" pitchFamily="18" charset="0"/>
              </a:rPr>
              <a:t> that contributes to…” is different than, “Describe how this</a:t>
            </a:r>
            <a:r>
              <a:rPr lang="en-US" sz="2500" i="1" dirty="0">
                <a:latin typeface="Times New Roman" panose="02020603050405020304" pitchFamily="18" charset="0"/>
                <a:cs typeface="Times New Roman" panose="02020603050405020304" pitchFamily="18" charset="0"/>
              </a:rPr>
              <a:t> AND </a:t>
            </a:r>
            <a:r>
              <a:rPr lang="en-US" sz="2500" dirty="0">
                <a:latin typeface="Times New Roman" panose="02020603050405020304" pitchFamily="18" charset="0"/>
                <a:cs typeface="Times New Roman" panose="02020603050405020304" pitchFamily="18" charset="0"/>
              </a:rPr>
              <a:t>that contributes to…”  </a:t>
            </a:r>
          </a:p>
          <a:p>
            <a:pPr lvl="0"/>
            <a:r>
              <a:rPr lang="en-US" sz="2500" dirty="0">
                <a:latin typeface="Times New Roman" panose="02020603050405020304" pitchFamily="18" charset="0"/>
                <a:cs typeface="Times New Roman" panose="02020603050405020304" pitchFamily="18" charset="0"/>
              </a:rPr>
              <a:t>Students miss points if they only write about ONE element of a question when the command clearly states AND.</a:t>
            </a:r>
          </a:p>
          <a:p>
            <a:pPr lvl="0"/>
            <a:r>
              <a:rPr lang="en-US" sz="2500" dirty="0">
                <a:latin typeface="Times New Roman" panose="02020603050405020304" pitchFamily="18" charset="0"/>
                <a:cs typeface="Times New Roman" panose="02020603050405020304" pitchFamily="18" charset="0"/>
              </a:rPr>
              <a:t>Students miss points when they write about TWO elements of a question when the command clearly states OR.  </a:t>
            </a:r>
          </a:p>
          <a:p>
            <a:pPr lvl="0"/>
            <a:r>
              <a:rPr lang="en-US" sz="2500" dirty="0">
                <a:latin typeface="Times New Roman" panose="02020603050405020304" pitchFamily="18" charset="0"/>
                <a:cs typeface="Times New Roman" panose="02020603050405020304" pitchFamily="18" charset="0"/>
              </a:rPr>
              <a:t>Why?  </a:t>
            </a:r>
          </a:p>
          <a:p>
            <a:pPr lvl="1"/>
            <a:r>
              <a:rPr lang="en-US" sz="2500" dirty="0">
                <a:latin typeface="Times New Roman" panose="02020603050405020304" pitchFamily="18" charset="0"/>
                <a:cs typeface="Times New Roman" panose="02020603050405020304" pitchFamily="18" charset="0"/>
              </a:rPr>
              <a:t>Readers score the first component.  If the first component is wrong, they stop reading.</a:t>
            </a:r>
          </a:p>
          <a:p>
            <a:r>
              <a:rPr lang="en-US" sz="2500" dirty="0">
                <a:latin typeface="Times New Roman" panose="02020603050405020304" pitchFamily="18" charset="0"/>
                <a:cs typeface="Times New Roman" panose="02020603050405020304" pitchFamily="18" charset="0"/>
              </a:rPr>
              <a:t>If the FRQ asks you to write about this OR that, write about ONE.</a:t>
            </a:r>
          </a:p>
          <a:p>
            <a:r>
              <a:rPr lang="en-US" sz="2500" dirty="0">
                <a:latin typeface="Times New Roman" panose="02020603050405020304" pitchFamily="18" charset="0"/>
                <a:cs typeface="Times New Roman" panose="02020603050405020304" pitchFamily="18" charset="0"/>
              </a:rPr>
              <a:t>If the FRQ asks you to write about this AND that, write about TWO at least.</a:t>
            </a:r>
          </a:p>
          <a:p>
            <a:endParaRPr lang="en-US" dirty="0"/>
          </a:p>
        </p:txBody>
      </p:sp>
    </p:spTree>
    <p:extLst>
      <p:ext uri="{BB962C8B-B14F-4D97-AF65-F5344CB8AC3E}">
        <p14:creationId xmlns:p14="http://schemas.microsoft.com/office/powerpoint/2010/main" val="121089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959A4-591B-4EE5-BD22-D42A8174AB9E}"/>
              </a:ext>
            </a:extLst>
          </p:cNvPr>
          <p:cNvSpPr>
            <a:spLocks noGrp="1"/>
          </p:cNvSpPr>
          <p:nvPr>
            <p:ph type="title"/>
          </p:nvPr>
        </p:nvSpPr>
        <p:spPr>
          <a:xfrm>
            <a:off x="628650" y="63796"/>
            <a:ext cx="7886700" cy="930348"/>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Become a Current Event Enthusiast!</a:t>
            </a:r>
          </a:p>
        </p:txBody>
      </p:sp>
      <p:sp>
        <p:nvSpPr>
          <p:cNvPr id="3" name="Content Placeholder 2">
            <a:extLst>
              <a:ext uri="{FF2B5EF4-FFF2-40B4-BE49-F238E27FC236}">
                <a16:creationId xmlns:a16="http://schemas.microsoft.com/office/drawing/2014/main" id="{C663C831-B79E-4200-BDA1-4F614D9FC9EB}"/>
              </a:ext>
            </a:extLst>
          </p:cNvPr>
          <p:cNvSpPr>
            <a:spLocks noGrp="1"/>
          </p:cNvSpPr>
          <p:nvPr>
            <p:ph idx="1"/>
          </p:nvPr>
        </p:nvSpPr>
        <p:spPr>
          <a:xfrm>
            <a:off x="191386" y="946298"/>
            <a:ext cx="8724014" cy="5778795"/>
          </a:xfrm>
        </p:spPr>
        <p:txBody>
          <a:bodyPr>
            <a:normAutofit lnSpcReduction="10000"/>
          </a:bodyPr>
          <a:lstStyle/>
          <a:p>
            <a:r>
              <a:rPr lang="en-US" dirty="0">
                <a:latin typeface="Times New Roman" panose="02020603050405020304" pitchFamily="18" charset="0"/>
                <a:cs typeface="Times New Roman" panose="02020603050405020304" pitchFamily="18" charset="0"/>
              </a:rPr>
              <a:t>Knowledge of current events fills your FRQ toolbox with relevant examples for description and explanation commands.</a:t>
            </a:r>
          </a:p>
          <a:p>
            <a:r>
              <a:rPr lang="en-US" dirty="0">
                <a:latin typeface="Times New Roman" panose="02020603050405020304" pitchFamily="18" charset="0"/>
                <a:cs typeface="Times New Roman" panose="02020603050405020304" pitchFamily="18" charset="0"/>
              </a:rPr>
              <a:t>Political, environmental, agricultural, cultural, demographic (population growth or decline),and economic issues</a:t>
            </a:r>
          </a:p>
          <a:p>
            <a:r>
              <a:rPr lang="en-US" dirty="0">
                <a:latin typeface="Times New Roman" panose="02020603050405020304" pitchFamily="18" charset="0"/>
                <a:cs typeface="Times New Roman" panose="02020603050405020304" pitchFamily="18" charset="0"/>
              </a:rPr>
              <a:t>Geopolitical issues that combine </a:t>
            </a:r>
            <a:r>
              <a:rPr lang="en-US">
                <a:latin typeface="Times New Roman" panose="02020603050405020304" pitchFamily="18" charset="0"/>
                <a:cs typeface="Times New Roman" panose="02020603050405020304" pitchFamily="18" charset="0"/>
              </a:rPr>
              <a:t>multiple units of HUG</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Turkey and Syria</a:t>
            </a:r>
          </a:p>
          <a:p>
            <a:pPr lvl="1"/>
            <a:r>
              <a:rPr lang="en-US" dirty="0">
                <a:latin typeface="Times New Roman" panose="02020603050405020304" pitchFamily="18" charset="0"/>
                <a:cs typeface="Times New Roman" panose="02020603050405020304" pitchFamily="18" charset="0"/>
              </a:rPr>
              <a:t>US and China trade </a:t>
            </a:r>
          </a:p>
          <a:p>
            <a:pPr lvl="1"/>
            <a:r>
              <a:rPr lang="en-US" dirty="0">
                <a:latin typeface="Times New Roman" panose="02020603050405020304" pitchFamily="18" charset="0"/>
                <a:cs typeface="Times New Roman" panose="02020603050405020304" pitchFamily="18" charset="0"/>
              </a:rPr>
              <a:t>Unitarian vs. Representative forms of government</a:t>
            </a:r>
          </a:p>
          <a:p>
            <a:pPr lvl="1"/>
            <a:r>
              <a:rPr lang="en-US" dirty="0">
                <a:latin typeface="Times New Roman" panose="02020603050405020304" pitchFamily="18" charset="0"/>
                <a:cs typeface="Times New Roman" panose="02020603050405020304" pitchFamily="18" charset="0"/>
              </a:rPr>
              <a:t>Border sovereignty – Europe particularly </a:t>
            </a:r>
          </a:p>
          <a:p>
            <a:r>
              <a:rPr lang="en-US" dirty="0">
                <a:latin typeface="Times New Roman" panose="02020603050405020304" pitchFamily="18" charset="0"/>
                <a:cs typeface="Times New Roman" panose="02020603050405020304" pitchFamily="18" charset="0"/>
              </a:rPr>
              <a:t>Example from last year:</a:t>
            </a:r>
          </a:p>
          <a:p>
            <a:pPr lvl="1"/>
            <a:r>
              <a:rPr lang="en-US" dirty="0">
                <a:latin typeface="Times New Roman" panose="02020603050405020304" pitchFamily="18" charset="0"/>
                <a:cs typeface="Times New Roman" panose="02020603050405020304" pitchFamily="18" charset="0"/>
              </a:rPr>
              <a:t>Q3 2019: Spain’s cultural, economic, and political upheaval from the various cultures in the north of Spain wanting to separate from Madrid’s control.</a:t>
            </a:r>
          </a:p>
        </p:txBody>
      </p:sp>
    </p:spTree>
    <p:extLst>
      <p:ext uri="{BB962C8B-B14F-4D97-AF65-F5344CB8AC3E}">
        <p14:creationId xmlns:p14="http://schemas.microsoft.com/office/powerpoint/2010/main" val="2658045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831</Words>
  <Application>Microsoft Office PowerPoint</Application>
  <PresentationFormat>On-screen Show (4:3)</PresentationFormat>
  <Paragraphs>64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APHUG  SUGGESTIONS FOR SUCCESS</vt:lpstr>
      <vt:lpstr>Holistically Approached</vt:lpstr>
      <vt:lpstr>Penmanship, yes penmanship</vt:lpstr>
      <vt:lpstr>How Much Should You Write?</vt:lpstr>
      <vt:lpstr>The Commands and Their Requirements</vt:lpstr>
      <vt:lpstr>The Commands and Their Requirements</vt:lpstr>
      <vt:lpstr>The Difference Between  “Or” and “And”</vt:lpstr>
      <vt:lpstr>Become a Current Event Enthusiast!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APHUG  SUGGESTIONS FOR SUCCESS</dc:title>
  <dc:creator>Bertrand Cass</dc:creator>
  <cp:lastModifiedBy>Bertrand Cass</cp:lastModifiedBy>
  <cp:revision>10</cp:revision>
  <dcterms:created xsi:type="dcterms:W3CDTF">2019-10-18T19:44:27Z</dcterms:created>
  <dcterms:modified xsi:type="dcterms:W3CDTF">2019-12-01T14:53:51Z</dcterms:modified>
</cp:coreProperties>
</file>